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79" r:id="rId14"/>
    <p:sldId id="281" r:id="rId15"/>
    <p:sldId id="282" r:id="rId16"/>
    <p:sldId id="283" r:id="rId17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E0C1C-E012-49A0-8257-F40CDEE8FC58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3710-1C30-4B9D-8436-54732230C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08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63710-1C30-4B9D-8436-54732230C8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9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63710-1C30-4B9D-8436-54732230C8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1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6A19-F7B5-4094-AC66-40AA5CF885A7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23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036-DFEE-43BA-B7C7-5F1E7F23F689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51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18CD-EF6D-4578-881D-6AF3A7FA4784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7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995C-3764-4F3F-AAD3-F6D1F6DBAF9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1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0494-F6D5-4F6B-9678-2791DBD727D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93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2525-7B1F-4D51-B0AF-C15012A441F8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69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9EF-F706-4405-B761-44C8B2F7638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1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016-BDA8-43FF-924A-FF47E8F715F4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77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CCAF-59F2-4423-9F30-47223EF242F7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8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B47-2245-47FC-8A4F-275671DD711A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3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76AB-B0C8-4B7B-B5AC-8D9EAD8C881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07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13E7B-9D0B-472D-AB2A-0F7DE079237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47B2-ED57-47CB-9724-5F1405ED0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50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E8DE-56F2-4ACE-8737-E160D3EB676A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53576" y="2346055"/>
            <a:ext cx="6749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C00000"/>
                </a:solidFill>
                <a:effectLst/>
                <a:ea typeface="Calibri" panose="020F0502020204030204" pitchFamily="34" charset="0"/>
                <a:cs typeface="+mj-cs"/>
              </a:rPr>
              <a:t>مبادئ الجيوكيمياء</a:t>
            </a:r>
            <a:endParaRPr lang="en-US" sz="4000" b="1" dirty="0" smtClean="0">
              <a:solidFill>
                <a:srgbClr val="C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Principles of geochemistry</a:t>
            </a:r>
            <a:endParaRPr lang="en-US" sz="40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42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CE93-DAA4-4A5C-A425-C7CE6CC0670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6478" y="1441313"/>
            <a:ext cx="1150506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بصورة عامة تتعرض الموجات الزلزالية خلال مسارها الى :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 التشتت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dispersion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الامتصاص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absorption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 التناثر (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scattering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/>
            <a:r>
              <a:rPr lang="ar-IQ" sz="28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عند مرورها في اجسام غير متجانسة في التركيب او في طبيعة المواد المكونة لها 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346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1F9E-513A-4C56-BBAA-1975BE265B6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C:\Users\Lenovo\Desktop\6703232_ori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165" y="1173707"/>
            <a:ext cx="7997588" cy="5182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957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5371-EFE9-4B1C-90CD-B0FCD904CBA4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647" y="1417051"/>
            <a:ext cx="1188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 سرعة الموجات الضاغطة والقاصة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Shear and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compr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waves</a:t>
            </a: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 تعتمد على:</a:t>
            </a:r>
          </a:p>
          <a:p>
            <a:pPr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طبيعة </a:t>
            </a:r>
            <a:r>
              <a:rPr lang="ar-IQ" sz="2800" b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المواد الصخرية 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التي تنتقل خلالها وخاصة ( كثافة ومطاطية) الصخور، </a:t>
            </a: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فضلا عن </a:t>
            </a:r>
            <a:r>
              <a:rPr lang="ar-IQ" sz="28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انهما            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 تنعكسان وتنكسران) عند مناطق حصول تغير متميز في طبيعة الاقسام المختلفة في الارض،         </a:t>
            </a:r>
            <a:r>
              <a:rPr lang="ar-IQ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من دراسة ازمان وصول الموجات الزلزالية يمكن حساب سرعتها في الاعماق المختلفة لباطن الارض , والتي من خلالها استطاع العلماء عمل تقديرات وافتراضات حول خواص المواد التي تخترقها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      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 الكثافة , التركيب المعدني , الحرارة والضغط ).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78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60B7-8EFE-4CD3-9649-1FE014ACB0B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6603" y="2067089"/>
            <a:ext cx="117370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بين تحليل توزيع سرع الموجات الزلزالية مع العمق وجود عدم استمراريتين زلزاليتين رئيسيتين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 من الدرجة الاولى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first order discontinuities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 :-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Low" rtl="1">
              <a:lnSpc>
                <a:spcPct val="150000"/>
              </a:lnSpc>
            </a:pP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1- عدم استمرارية موهو (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moho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discontinuities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نسبة الى العالم اليوغسلافي (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moho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vorovicic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 على عمق (30-50) كم تقريبا 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r" rtl="1"/>
            <a:r>
              <a:rPr lang="ar-IQ" sz="2800" b="1" dirty="0" smtClean="0">
                <a:solidFill>
                  <a:srgbClr val="C00000"/>
                </a:solidFill>
                <a:effectLst/>
                <a:ea typeface="Calibri" panose="020F0502020204030204" pitchFamily="34" charset="0"/>
                <a:cs typeface="+mj-cs"/>
              </a:rPr>
              <a:t>2- عدم استمرارية غوثبرغ (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gutenburg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discontinuation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على عمق (2900كم).</a:t>
            </a:r>
            <a:endParaRPr lang="en-US" sz="2800" b="1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11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60B7-8EFE-4CD3-9649-1FE014ACB0B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251" y="1790090"/>
            <a:ext cx="116005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IQ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ولهذا الاساس تم تقسيم الارض الى ثلاثة اقسام رئيسة :</a:t>
            </a:r>
            <a:endParaRPr lang="en-US" sz="2400" b="1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القشرة (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crust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: تمتد من سطح الارض الى عدم استمرارية موهو (30-50) كم .</a:t>
            </a:r>
            <a:endParaRPr lang="en-US" sz="24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الجبة (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mantle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: تمتد من عدم استمرارية موهو الى عمق (2900كم)</a:t>
            </a:r>
            <a:endParaRPr lang="en-US" sz="24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اللب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core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ويمتد من العمق (2900كم) الى مركز الارض.</a:t>
            </a:r>
            <a:endParaRPr lang="en-US" sz="24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Low" rtl="1">
              <a:lnSpc>
                <a:spcPct val="150000"/>
              </a:lnSpc>
            </a:pP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4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كما توجد عدم استمراريات من الدرجة الثانية (</a:t>
            </a:r>
            <a:r>
              <a:rPr lang="en-US" sz="24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order </a:t>
            </a:r>
            <a:r>
              <a:rPr lang="en-US" sz="2400" b="1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discon</a:t>
            </a:r>
            <a:r>
              <a:rPr lang="en-US" sz="24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ar-IQ" sz="24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تقع ضمن قسمي ( اللب والجبة ) , كما موضح في المرتسم الذي يوضح التوزيع العمقي لسرع الموجات الزلزالية .</a:t>
            </a:r>
            <a:endParaRPr lang="en-US" sz="24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017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60B7-8EFE-4CD3-9649-1FE014ACB0B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C:\Users\Lenovo\Desktop\Speeds_of_seismic_wave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0060" y="1160060"/>
            <a:ext cx="9130352" cy="5196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8953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60B7-8EFE-4CD3-9649-1FE014ACB0B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 descr="C:\Users\Lenovo\Desktop\FigS1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6220" y="1282890"/>
            <a:ext cx="8175009" cy="4926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33304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691C-899A-4E38-872B-187F47B8A7C3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3773" y="1353817"/>
            <a:ext cx="11737073" cy="518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15000"/>
              </a:lnSpc>
            </a:pP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الجيوكيمياء ( مقدمة) :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                    </a:t>
            </a:r>
            <a:endParaRPr lang="en-US" sz="3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هي احدى العلوم الاساسية المرتبطة بعلم الارض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geology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وتختص بدراسة المؤثرات الفيزيائية والكيميائية المؤدية الى تجزئة وترسب وتوزيع العناصر الكيميائية خلال الانواع المختلفة من الصخور المكونة للقشرة الارضية , كما تعني بكيمياء الارض كلها والاقسام المكونة لها 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العلماء الذين اختصوا بدراسة هذه العلوم (شونباين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1838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كلارك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1925 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 , فيرنادسكي 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vernadisky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1930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والعالم كولدشميدت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gold Schmidt</a:t>
            </a:r>
            <a:r>
              <a:rPr lang="ar-IQ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1952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وكل من هؤلاء وضع تعريف خاص به لعلم الجيوكيمياء.</a:t>
            </a:r>
          </a:p>
          <a:p>
            <a:pPr algn="justLow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يعد (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gold Schmidt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هو الذي عرف هذا العلم بدقة وتوسع، اذ قال ان: 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88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769-4E5D-4B7B-BB08-9A985EE15F4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49689"/>
            <a:ext cx="1183260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IQ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الجيوكيمياء 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geochemistry</a:t>
            </a:r>
            <a:r>
              <a:rPr lang="ar-IQ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4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العلم الذي يختص بتحديد التكوين الكلي لتركيب الارض واقسامها من جهة , واكتشاف القوانين المسيطرة على توزيع العناصر من جهة اخرى , بالاعتماد على المعلومات التحليلية للمواد الارضية (الصخور , المياه , الغازات</a:t>
            </a:r>
            <a:r>
              <a:rPr lang="ar-IQ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r" rtl="1">
              <a:lnSpc>
                <a:spcPct val="150000"/>
              </a:lnSpc>
            </a:pPr>
            <a:r>
              <a:rPr lang="ar-IQ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فضلا عن</a:t>
            </a:r>
            <a:r>
              <a:rPr lang="ar-IQ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استخدام تحاليل النيازك والمعلومات الفلكية الفيزياوية حول تركيب الاجسام الكونية والاخرى والمعلومات الجيوفيزيائية حول طبيعة باطن الارض.</a:t>
            </a:r>
            <a:endParaRPr lang="en-US" sz="32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3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2A16-EB90-46B7-9FDD-0C46C3098EE9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954" y="1799751"/>
            <a:ext cx="11286699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بنية وتركيب الارض  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and composition of the earth  </a:t>
            </a:r>
            <a:endParaRPr lang="en-US" sz="3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15000"/>
              </a:lnSpc>
            </a:pPr>
            <a:r>
              <a:rPr lang="ar-IQ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indent="457200"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تعد معرفة النواحي الجيوفيزيائية لبنية الارض وتركيبها ضرورة اساسية لفهم جيوكيميائيتها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وكذلك نشأتها وتطورها خلال العصور الجيولوجية.</a:t>
            </a:r>
            <a:endParaRPr lang="ar-IQ" sz="28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الارض عبارة عن كرة (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sphere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ذات تراكيب داخلية غير متجانسة , اذ يكون باطنها او جوفها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aryshere</a:t>
            </a:r>
            <a:r>
              <a:rPr lang="ar-IQ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محاط بعدد من الاغلفة هي :</a:t>
            </a:r>
            <a:endParaRPr lang="en-US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00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6E7E-7C50-4A1E-981D-57DB8BB9AAE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9181" y="1585880"/>
            <a:ext cx="11791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الغلاف الصخري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Lithosphere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IQ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يمثل القشرة الخارجية الاقل سمكا نسبة الى اقسام باطن الارض.</a:t>
            </a: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الغلاف المائي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Hydrosphere 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IQ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يمثل غطاء متقطع من الماء المالح والعذب والثلج على سطح الارض متمثلا بالــ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المحيطات , البحار , البحيرات , الخلجان , الانهار , الجداول , والمياه الجوفية).</a:t>
            </a: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الغلاف الغازي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 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يتكون من خليط من الغازات والابخرة ويحيط بالارض كلها فمثلا بغازات 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400" b="1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,O , N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مع نسبة قليلة من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Ne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الغلاف الناري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Barysphere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IQ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يقع بين الغلاف الصخري , وباطن الارض .</a:t>
            </a: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الغلاف الحياتي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Biosphere</a:t>
            </a:r>
            <a:r>
              <a:rPr lang="ar-IQ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ar-IQ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يتضمن الكائنات الحية في كل من الاغلفة (الصخري , المائي , الغازي) .</a:t>
            </a:r>
            <a:endParaRPr lang="en-US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47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CA37-5479-4C38-93EB-53986B3164D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462" y="1185703"/>
            <a:ext cx="117370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شكل الاجزاء الظاهرة من الارض تم التعرف عليها بشكل واف. الا ان طبيعة باطنها ومكوناته لا يزال موضوع بحث ودراسة، لذلك اتجهت انظار الباحثين الى ايجاد طرق واساليب منها :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المشاهدات الجيوفيزيائية فوق سطح الارض.</a:t>
            </a:r>
            <a:endParaRPr lang="en-US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التجارب المختبرية على المعادن والصخور التي يعتقد بانها موجودة في باطن الارض، تحت الضغوط ودرجات الحرارة العالية وعلى اعماق كبيرة .</a:t>
            </a:r>
          </a:p>
          <a:p>
            <a:pPr algn="r" rtl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cs typeface="+mj-cs"/>
              </a:rPr>
              <a:t>C </a:t>
            </a:r>
            <a:r>
              <a:rPr lang="ar-IQ" sz="2400" b="1" dirty="0">
                <a:solidFill>
                  <a:srgbClr val="0070C0"/>
                </a:solidFill>
                <a:cs typeface="+mj-cs"/>
              </a:rPr>
              <a:t>- الدراسات الكونية الكيميائية (</a:t>
            </a:r>
            <a:r>
              <a:rPr lang="en-US" sz="2400" b="1" dirty="0">
                <a:solidFill>
                  <a:srgbClr val="0070C0"/>
                </a:solidFill>
                <a:cs typeface="+mj-cs"/>
              </a:rPr>
              <a:t>Cosmo-chemical</a:t>
            </a:r>
            <a:r>
              <a:rPr lang="ar-IQ" sz="2400" b="1" dirty="0">
                <a:solidFill>
                  <a:srgbClr val="0070C0"/>
                </a:solidFill>
                <a:cs typeface="+mj-cs"/>
              </a:rPr>
              <a:t>) والكيميائية </a:t>
            </a:r>
            <a:r>
              <a:rPr lang="en-US" sz="2400" b="1" dirty="0">
                <a:solidFill>
                  <a:srgbClr val="0070C0"/>
                </a:solidFill>
                <a:cs typeface="+mj-cs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cs typeface="+mj-cs"/>
              </a:rPr>
              <a:t>والبتروغرافية للنيازك.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79218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ABD4-0D80-47FF-831D-55D589DC195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4716" y="1610041"/>
            <a:ext cx="11791666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عدم الاستمراريات الزلزالية           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seismic discontinuities</a:t>
            </a:r>
            <a:endParaRPr lang="en-US" sz="3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indent="457200" algn="r" rtl="1">
              <a:lnSpc>
                <a:spcPct val="115000"/>
              </a:lnSpc>
            </a:pPr>
            <a:r>
              <a:rPr lang="ar-IQ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indent="457200"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المعلومات المفصلة حول البنية الداخلية للارض يأتي معظمها من دراسة الموجات الزلزالية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seismic waves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المرافقة للهزات الارضية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earthquakes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المنتقلة في صخور باطن الارض لتصل الى السطح، اذ تقوم اجهزة الرصد الزلزالي المعروفة باسم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seismograph</a:t>
            </a:r>
            <a:r>
              <a:rPr lang="ar-IQ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بتسجيلها، </a:t>
            </a:r>
          </a:p>
          <a:p>
            <a:pPr indent="457200" algn="r" rtl="1">
              <a:lnSpc>
                <a:spcPct val="150000"/>
              </a:lnSpc>
            </a:pP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الهزات تتولد خلال حدوث فوالق او تكسرات (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faults, fractures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في صخور باطن الارض وعلى اعماق مختلفة بسبب الجهد الكبير التي تتعرض </a:t>
            </a:r>
            <a:r>
              <a:rPr lang="ar-IQ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له،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 قد تتولد هذه الهزات بسبب الثورات البركانية.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19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246-BB31-4D03-857B-35DA1D0D7BC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695" y="1191611"/>
            <a:ext cx="118326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الهزات الارضية تنطلق من بؤرة 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في جميع الاتجاهات لتصريف الطاقة المجهدة 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strain energy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وهذه الطاقة تنتقل على شكل موجات جسمية 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body  waves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)، </a:t>
            </a:r>
            <a:r>
              <a:rPr lang="ar-IQ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على شكل موجات سطحية 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surface waves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ويطلق عليها ايضا الموجات الطولية 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longitudinal waves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IQ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وهي المسببة للكوراث والاضرار المرافقة للهزات ). </a:t>
            </a:r>
            <a:endParaRPr lang="en-US" sz="32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body  waves</a:t>
            </a:r>
            <a:r>
              <a:rPr lang="ar-IQ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الموجات الجسمية ) : هذه الموجات تجتاز باطن الارض بشكلين هما: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810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متفرقة\Sci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03344" y="0"/>
            <a:ext cx="1197503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826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F46E-80B0-4EC4-A9D9-A5693C8E8499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7B2-ED57-47CB-9724-5F1405ED0F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545" y="1305342"/>
            <a:ext cx="115733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</a:t>
            </a:r>
            <a:r>
              <a:rPr lang="ar-IQ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</a:t>
            </a:r>
            <a:r>
              <a:rPr lang="ar-IQ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وجات ضاغطة (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compressional waves</a:t>
            </a:r>
            <a:r>
              <a:rPr lang="ar-IQ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:</a:t>
            </a:r>
            <a:endParaRPr lang="en-US" sz="2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وتسمى ايضا الموجات الابتدائية (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waves</a:t>
            </a: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وتكون الاسرع والتي تسجل اولا من قبل اجهزة الرصد الزلزالي , وتنتقل بذبذبات موازية لاتجاه تقدم الموجة .</a:t>
            </a:r>
            <a:endParaRPr lang="en-US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0"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ar-IQ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ar-IQ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موجات قاصة (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shear waves</a:t>
            </a:r>
            <a:r>
              <a:rPr lang="ar-IQ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: </a:t>
            </a:r>
            <a:endParaRPr lang="en-US" sz="2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وتسمى ايضا الموجات الثانوية (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s-waves</a:t>
            </a: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وهي الموجات الابطأ وتنتقل بذبذبات عمودية على اتجاه تقدم الموجة .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19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735</Words>
  <Application>Microsoft Office PowerPoint</Application>
  <PresentationFormat>Custom</PresentationFormat>
  <Paragraphs>87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16</cp:revision>
  <dcterms:created xsi:type="dcterms:W3CDTF">2016-10-18T19:11:52Z</dcterms:created>
  <dcterms:modified xsi:type="dcterms:W3CDTF">2019-12-08T06:00:30Z</dcterms:modified>
</cp:coreProperties>
</file>